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25" r:id="rId9"/>
    <p:sldId id="2726" r:id="rId10"/>
    <p:sldId id="2738" r:id="rId11"/>
    <p:sldId id="2740" r:id="rId12"/>
    <p:sldId id="2739" r:id="rId13"/>
    <p:sldId id="2741" r:id="rId14"/>
    <p:sldId id="2742" r:id="rId15"/>
    <p:sldId id="2743" r:id="rId16"/>
    <p:sldId id="2744" r:id="rId17"/>
    <p:sldId id="2745" r:id="rId18"/>
    <p:sldId id="2729" r:id="rId19"/>
    <p:sldId id="2730" r:id="rId20"/>
    <p:sldId id="2727" r:id="rId21"/>
    <p:sldId id="2731" r:id="rId22"/>
    <p:sldId id="2746" r:id="rId23"/>
    <p:sldId id="2732" r:id="rId24"/>
    <p:sldId id="2733" r:id="rId25"/>
    <p:sldId id="2747" r:id="rId26"/>
    <p:sldId id="2720" r:id="rId27"/>
    <p:sldId id="2721" r:id="rId28"/>
    <p:sldId id="2734" r:id="rId29"/>
    <p:sldId id="2735" r:id="rId30"/>
    <p:sldId id="2736" r:id="rId31"/>
    <p:sldId id="2722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83878" autoAdjust="0"/>
  </p:normalViewPr>
  <p:slideViewPr>
    <p:cSldViewPr snapToGrid="0">
      <p:cViewPr varScale="1">
        <p:scale>
          <a:sx n="106" d="100"/>
          <a:sy n="106" d="100"/>
        </p:scale>
        <p:origin x="1984" y="184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58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07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953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16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498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624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054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40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1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简介与应用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DA3B089-A1FA-23DD-6CCC-B9686CC6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49" y="2628677"/>
            <a:ext cx="5933901" cy="40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485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，选择输入文件和目标参考系统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，开始转换。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4AA19-2876-6BF4-D318-5EA9BC13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3126117"/>
            <a:ext cx="3880925" cy="35864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C9486E-FF42-A803-96F8-1627996D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74" y="3126117"/>
            <a:ext cx="4478858" cy="3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241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CCD0082-F9F2-5AEA-B243-BE3CBBD8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2" y="2805210"/>
            <a:ext cx="4351126" cy="348413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A95DFC-5CA7-8683-459E-502F134D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45" y="2792173"/>
            <a:ext cx="4351126" cy="34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07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UTM</a:t>
            </a:r>
            <a:r>
              <a:rPr lang="zh-CN" altLang="en-US" sz="2000" dirty="0">
                <a:solidFill>
                  <a:schemeClr val="bg2"/>
                </a:solidFill>
              </a:rPr>
              <a:t>投影转换：根据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投影带（可借助网络工具），打开重投影参数设置框，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 </a:t>
            </a:r>
            <a:r>
              <a:rPr lang="en-US" altLang="zh-CN" sz="2000" dirty="0">
                <a:solidFill>
                  <a:schemeClr val="bg2"/>
                </a:solidFill>
              </a:rPr>
              <a:t>Project CRS: EPSG: 4326 – WGS 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可选框右侧按键，选择对应投影带。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6DE614-C3EC-A9D1-9DF9-282BA6D2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33" y="2999527"/>
            <a:ext cx="4118502" cy="32939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8A46DA-68BD-8F77-12A1-22F1BF9C140D}"/>
              </a:ext>
            </a:extLst>
          </p:cNvPr>
          <p:cNvGrpSpPr/>
          <p:nvPr/>
        </p:nvGrpSpPr>
        <p:grpSpPr>
          <a:xfrm>
            <a:off x="307363" y="2999527"/>
            <a:ext cx="4118502" cy="3293919"/>
            <a:chOff x="307363" y="2999527"/>
            <a:chExt cx="4118502" cy="3293919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F53A42D-A7BD-A6C4-FE99-2B615293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63" y="2999527"/>
              <a:ext cx="4118502" cy="329391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7FEB69-AED0-7114-159C-E31788ECF7F7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68F3E2-5A10-37A1-1E03-214E637CC662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7BA42-BCAF-5C6A-B9D1-4F78E58C60DE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5582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：矢量数据添加属性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。尝试添加面积字段。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E8AE6D4-A772-E3D9-5453-18421BE7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826330"/>
            <a:ext cx="4744599" cy="3794663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7F64617-9026-1CE3-8DB4-84F3FA0C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23" y="2722421"/>
            <a:ext cx="3655476" cy="39926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571691" y="2857503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/>
          <p:nvPr/>
        </p:nvCxnSpPr>
        <p:spPr bwMode="auto">
          <a:xfrm>
            <a:off x="7616536" y="2431474"/>
            <a:ext cx="955155" cy="426029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674269" y="201387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</p:spTree>
    <p:extLst>
      <p:ext uri="{BB962C8B-B14F-4D97-AF65-F5344CB8AC3E}">
        <p14:creationId xmlns:p14="http://schemas.microsoft.com/office/powerpoint/2010/main" val="1390441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：矢量数据添加属性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195E9C-BDE8-D193-6893-0510902C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5" y="2280915"/>
            <a:ext cx="3867650" cy="3730337"/>
          </a:xfrm>
          <a:prstGeom prst="rect">
            <a:avLst/>
          </a:prstGeom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2172389-B8A8-6AB6-DD6F-593F0FD7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18" y="2280915"/>
            <a:ext cx="3755373" cy="3730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441679" y="6224153"/>
            <a:ext cx="838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0660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、练习对昆明市边界矢量数据的重投影，并获得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投影下昆明市及各区的面积。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、参考矢量数据重投影，实现遥感影像的重投影。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DB612-499B-577C-8C56-FA81A4204DD1}"/>
              </a:ext>
            </a:extLst>
          </p:cNvPr>
          <p:cNvSpPr txBox="1"/>
          <p:nvPr/>
        </p:nvSpPr>
        <p:spPr>
          <a:xfrm>
            <a:off x="414554" y="4149577"/>
            <a:ext cx="8369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b="1" dirty="0">
                <a:solidFill>
                  <a:schemeClr val="accent2"/>
                </a:solidFill>
                <a:latin typeface="+mn-ea"/>
                <a:ea typeface="+mn-ea"/>
              </a:rPr>
              <a:t>实验数据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：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、昆明地区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日获取的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影像数据。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、昆明市区边界矢量数据。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DD3EB-FFE1-BEF3-1059-6F1C5837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7" y="3564604"/>
            <a:ext cx="3814768" cy="261891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4AD824-256D-4966-4AC9-6C2C2EA4A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76" y="3564604"/>
            <a:ext cx="3789215" cy="2754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0C9A9-218B-07EF-0C27-42925534088E}"/>
              </a:ext>
            </a:extLst>
          </p:cNvPr>
          <p:cNvGrpSpPr/>
          <p:nvPr/>
        </p:nvGrpSpPr>
        <p:grpSpPr>
          <a:xfrm>
            <a:off x="317665" y="2749990"/>
            <a:ext cx="3824087" cy="2889726"/>
            <a:chOff x="317665" y="2734445"/>
            <a:chExt cx="4118533" cy="3098103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A956C61-5B6E-D321-B51C-B5469036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157511"/>
              <a:ext cx="4118533" cy="267503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7F97B-233C-EA66-362B-DE220896F614}"/>
                </a:ext>
              </a:extLst>
            </p:cNvPr>
            <p:cNvSpPr/>
            <p:nvPr/>
          </p:nvSpPr>
          <p:spPr>
            <a:xfrm>
              <a:off x="1240325" y="3121688"/>
              <a:ext cx="371192" cy="364287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61545-3FDF-F0F7-4A20-489EFC9330A5}"/>
                </a:ext>
              </a:extLst>
            </p:cNvPr>
            <p:cNvSpPr txBox="1"/>
            <p:nvPr/>
          </p:nvSpPr>
          <p:spPr>
            <a:xfrm>
              <a:off x="330848" y="2734445"/>
              <a:ext cx="2190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accent2"/>
                  </a:solidFill>
                </a:rPr>
                <a:t>顶点工具图标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848DA8-CFA1-BCEC-5CB7-145BDC28B35D}"/>
              </a:ext>
            </a:extLst>
          </p:cNvPr>
          <p:cNvGrpSpPr/>
          <p:nvPr/>
        </p:nvGrpSpPr>
        <p:grpSpPr>
          <a:xfrm>
            <a:off x="4572000" y="3144601"/>
            <a:ext cx="3920357" cy="2546319"/>
            <a:chOff x="4572000" y="2794592"/>
            <a:chExt cx="3920357" cy="2546319"/>
          </a:xfrm>
        </p:grpSpPr>
        <p:pic>
          <p:nvPicPr>
            <p:cNvPr id="12" name="Picture 11" descr="Map&#10;&#10;Description automatically generated">
              <a:extLst>
                <a:ext uri="{FF2B5EF4-FFF2-40B4-BE49-F238E27FC236}">
                  <a16:creationId xmlns:a16="http://schemas.microsoft.com/office/drawing/2014/main" id="{66610A52-7A60-4351-A358-E26F160E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794592"/>
              <a:ext cx="3920357" cy="25463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93D913-36DA-AAF7-8561-3F9531FE4A54}"/>
                </a:ext>
              </a:extLst>
            </p:cNvPr>
            <p:cNvSpPr txBox="1"/>
            <p:nvPr/>
          </p:nvSpPr>
          <p:spPr>
            <a:xfrm>
              <a:off x="6075683" y="4308751"/>
              <a:ext cx="16829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chemeClr val="accent4"/>
                  </a:solidFill>
                </a:rPr>
                <a:t>点击矢量顶点</a:t>
              </a:r>
              <a:endParaRPr lang="en-CN" sz="1600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55D8E5-C706-2A45-C85C-DFAC15A06B89}"/>
                </a:ext>
              </a:extLst>
            </p:cNvPr>
            <p:cNvSpPr/>
            <p:nvPr/>
          </p:nvSpPr>
          <p:spPr>
            <a:xfrm>
              <a:off x="6744832" y="3923701"/>
              <a:ext cx="344654" cy="33978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开源遥感软件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1A5EB8-5704-DE8A-ECFB-CA0887FF9903}"/>
              </a:ext>
            </a:extLst>
          </p:cNvPr>
          <p:cNvGrpSpPr/>
          <p:nvPr/>
        </p:nvGrpSpPr>
        <p:grpSpPr>
          <a:xfrm>
            <a:off x="216243" y="2370314"/>
            <a:ext cx="4000987" cy="2646783"/>
            <a:chOff x="216243" y="2370314"/>
            <a:chExt cx="4000987" cy="2646783"/>
          </a:xfrm>
        </p:grpSpPr>
        <p:pic>
          <p:nvPicPr>
            <p:cNvPr id="6" name="Picture 5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B0A2D4E0-98C8-E402-421A-F04C8C179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2737609"/>
              <a:ext cx="3899565" cy="227948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5C7F14-8DBC-F1A3-04A2-0F4098DCEFB1}"/>
                </a:ext>
              </a:extLst>
            </p:cNvPr>
            <p:cNvSpPr/>
            <p:nvPr/>
          </p:nvSpPr>
          <p:spPr>
            <a:xfrm>
              <a:off x="216243" y="3086414"/>
              <a:ext cx="333633" cy="3707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6F3DD9-150B-080E-A0DD-364869B53625}"/>
                </a:ext>
              </a:extLst>
            </p:cNvPr>
            <p:cNvSpPr txBox="1"/>
            <p:nvPr/>
          </p:nvSpPr>
          <p:spPr>
            <a:xfrm>
              <a:off x="317665" y="2370314"/>
              <a:ext cx="1912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accent2"/>
                  </a:solidFill>
                </a:rPr>
                <a:t>选择特征图标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A5ECFB-D617-12D2-A81B-C4CFF2A4717D}"/>
                </a:ext>
              </a:extLst>
            </p:cNvPr>
            <p:cNvSpPr txBox="1"/>
            <p:nvPr/>
          </p:nvSpPr>
          <p:spPr>
            <a:xfrm>
              <a:off x="2081150" y="4057765"/>
              <a:ext cx="16444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chemeClr val="accent4"/>
                  </a:solidFill>
                </a:rPr>
                <a:t>待删除矢量特征</a:t>
              </a:r>
              <a:endParaRPr lang="en-CN" sz="14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EA748A-F362-CFAF-00A1-8064C2727630}"/>
                </a:ext>
              </a:extLst>
            </p:cNvPr>
            <p:cNvCxnSpPr/>
            <p:nvPr/>
          </p:nvCxnSpPr>
          <p:spPr bwMode="auto">
            <a:xfrm flipH="1">
              <a:off x="549876" y="2737609"/>
              <a:ext cx="716692" cy="53415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21BADB-6B5A-522D-BF02-92EE6C415AC5}"/>
              </a:ext>
            </a:extLst>
          </p:cNvPr>
          <p:cNvGrpSpPr/>
          <p:nvPr/>
        </p:nvGrpSpPr>
        <p:grpSpPr>
          <a:xfrm>
            <a:off x="4600451" y="2368277"/>
            <a:ext cx="3688339" cy="2648820"/>
            <a:chOff x="4318651" y="2368277"/>
            <a:chExt cx="3688339" cy="2648820"/>
          </a:xfrm>
        </p:grpSpPr>
        <p:pic>
          <p:nvPicPr>
            <p:cNvPr id="23" name="Picture 22" descr="Map&#10;&#10;Description automatically generated">
              <a:extLst>
                <a:ext uri="{FF2B5EF4-FFF2-40B4-BE49-F238E27FC236}">
                  <a16:creationId xmlns:a16="http://schemas.microsoft.com/office/drawing/2014/main" id="{EDB68736-0547-1775-0EC0-381F53A9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651" y="2737609"/>
              <a:ext cx="3688339" cy="227948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C5AFCA-8C0F-694D-C8E4-96DC57905D7C}"/>
                </a:ext>
              </a:extLst>
            </p:cNvPr>
            <p:cNvSpPr txBox="1"/>
            <p:nvPr/>
          </p:nvSpPr>
          <p:spPr>
            <a:xfrm>
              <a:off x="4318651" y="2368277"/>
              <a:ext cx="3070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800" b="1" dirty="0" err="1">
                  <a:solidFill>
                    <a:schemeClr val="accent2"/>
                  </a:solidFill>
                </a:rPr>
                <a:t>最终修改后所得矢量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DB612-499B-577C-8C56-FA81A4204DD1}"/>
              </a:ext>
            </a:extLst>
          </p:cNvPr>
          <p:cNvSpPr txBox="1"/>
          <p:nvPr/>
        </p:nvSpPr>
        <p:spPr>
          <a:xfrm>
            <a:off x="387431" y="3515730"/>
            <a:ext cx="8369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800" b="1" dirty="0">
                <a:solidFill>
                  <a:schemeClr val="bg2"/>
                </a:solidFill>
                <a:latin typeface="+mn-ea"/>
                <a:ea typeface="+mn-ea"/>
              </a:rPr>
              <a:t>实验数据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、昆明地区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日获取的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影像数据。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3.1. </a:t>
            </a:r>
            <a:r>
              <a:rPr lang="zh-CN" altLang="en-US" sz="2000" dirty="0">
                <a:solidFill>
                  <a:schemeClr val="bg2"/>
                </a:solidFill>
              </a:rPr>
              <a:t>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3.2. </a:t>
            </a:r>
            <a:r>
              <a:rPr lang="zh-CN" altLang="en-US" sz="2000" dirty="0">
                <a:solidFill>
                  <a:schemeClr val="bg2"/>
                </a:solidFill>
              </a:rPr>
              <a:t>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3.3. </a:t>
            </a:r>
            <a:r>
              <a:rPr lang="zh-CN" altLang="en-US" sz="2000" dirty="0">
                <a:solidFill>
                  <a:schemeClr val="bg2"/>
                </a:solidFill>
              </a:rPr>
              <a:t>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38" name="Picture 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BB716A2-DAE4-A0CB-0685-0DD3A584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96" y="3651439"/>
            <a:ext cx="3467135" cy="25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D4880BA-9A41-FB72-F608-E8DF1842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34" y="2067740"/>
            <a:ext cx="5188132" cy="367055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5842262"/>
            <a:ext cx="83152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2000" dirty="0">
                <a:solidFill>
                  <a:schemeClr val="bg2"/>
                </a:solidFill>
              </a:rPr>
              <a:t>更多学习资料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CN" sz="16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73951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DB612-499B-577C-8C56-FA81A4204DD1}"/>
              </a:ext>
            </a:extLst>
          </p:cNvPr>
          <p:cNvSpPr txBox="1"/>
          <p:nvPr/>
        </p:nvSpPr>
        <p:spPr>
          <a:xfrm>
            <a:off x="414554" y="2890391"/>
            <a:ext cx="8369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800" b="1" dirty="0">
                <a:solidFill>
                  <a:srgbClr val="333333"/>
                </a:solidFill>
                <a:latin typeface="+mn-ea"/>
                <a:ea typeface="+mn-ea"/>
              </a:rPr>
              <a:t>实验数据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/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昆明市区边界矢量数据。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二、开源遥感桌面软件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开源遥感桌面软件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58325"/>
            <a:ext cx="7964557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开源遥感桌面软件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软件操作：遥感影像波段计算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89721" y="1739948"/>
            <a:ext cx="7964557" cy="2196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通过进行遥感影像波段可实现影像上部分地表信息的增强，进而实现特定地表信息的识别与提取。以下以水体提取为例。水体指数如下所示：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824926" y="4341283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26" y="4341283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439" t="-1163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138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开源遥感桌面软件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软件操作：遥感影像波段计算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12060" y="5373393"/>
            <a:ext cx="8257703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dirty="0">
                <a:solidFill>
                  <a:schemeClr val="bg2"/>
                </a:solidFill>
              </a:rPr>
              <a:t>备注</a:t>
            </a:r>
            <a:r>
              <a:rPr lang="zh-CN" altLang="en-US" dirty="0">
                <a:solidFill>
                  <a:schemeClr val="bg2"/>
                </a:solidFill>
              </a:rPr>
              <a:t>：</a:t>
            </a:r>
            <a:r>
              <a:rPr lang="en-CN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zh-CN" altLang="en-US" dirty="0">
                <a:solidFill>
                  <a:schemeClr val="bg2"/>
                </a:solidFill>
              </a:rPr>
              <a:t>波段和第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波段。</a:t>
            </a:r>
            <a:endParaRPr lang="en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开源遥感桌面软件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软件操作：遥感影像波段计算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064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009477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、完成对呈贡区水体范围的高准确度制图（选做实验）。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DB612-499B-577C-8C56-FA81A4204DD1}"/>
              </a:ext>
            </a:extLst>
          </p:cNvPr>
          <p:cNvSpPr txBox="1"/>
          <p:nvPr/>
        </p:nvSpPr>
        <p:spPr>
          <a:xfrm>
            <a:off x="414554" y="3736623"/>
            <a:ext cx="83691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3200" b="1" dirty="0">
                <a:solidFill>
                  <a:srgbClr val="333333"/>
                </a:solidFill>
                <a:latin typeface="+mn-ea"/>
                <a:ea typeface="+mn-ea"/>
              </a:rPr>
              <a:t>实验数据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、昆明地区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月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日获取的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影像数据。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、昆明市区边界矢量数据。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C9C030C-3B7C-019D-DCD0-031FFB65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54" y="1835955"/>
            <a:ext cx="6367919" cy="4039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4" y="1914495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1" y="1914495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5" y="2653224"/>
            <a:ext cx="1235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341153" y="2314605"/>
            <a:ext cx="750909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317582" y="4218191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40055" y="3775295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5431281" y="3177876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  <a:stCxn id="36" idx="1"/>
          </p:cNvCxnSpPr>
          <p:nvPr/>
        </p:nvCxnSpPr>
        <p:spPr bwMode="auto">
          <a:xfrm flipH="1">
            <a:off x="7515088" y="3446275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3757900" y="5971585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  <a:stCxn id="41" idx="0"/>
          </p:cNvCxnSpPr>
          <p:nvPr/>
        </p:nvCxnSpPr>
        <p:spPr bwMode="auto">
          <a:xfrm flipV="1">
            <a:off x="4500284" y="5722277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41437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56EE84-CA8C-FBE7-42E0-90AE4C0C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64" y="2970817"/>
            <a:ext cx="5852059" cy="34198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FD8E3D-2188-1361-22FA-CD537E8E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05" y="2802065"/>
            <a:ext cx="1969202" cy="3757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分析桌面软件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0ECEE9-414A-4841-4298-78B3FB08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30" y="2628677"/>
            <a:ext cx="4057441" cy="3806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97940" y="2757654"/>
            <a:ext cx="4270954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00123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102803</TotalTime>
  <Words>1521</Words>
  <Application>Microsoft Macintosh PowerPoint</Application>
  <PresentationFormat>On-screen Show (4:3)</PresentationFormat>
  <Paragraphs>148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二、开源GIS软件QGIS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二、开源桌面GIS软件软件简介</vt:lpstr>
      <vt:lpstr>二、开源GIS分析桌面软件QGIS</vt:lpstr>
      <vt:lpstr>二、开源GIS分析桌面软件QGIS</vt:lpstr>
      <vt:lpstr>二、开源GIS分析桌面软件QGIS</vt:lpstr>
      <vt:lpstr>二、开源GIS分析桌面软件QGIS</vt:lpstr>
      <vt:lpstr>二、开源桌面GIS软件软件简介</vt:lpstr>
      <vt:lpstr>二、开源GIS分析桌面软件QGIS</vt:lpstr>
      <vt:lpstr>二、开源GIS分析桌面软件QGIS</vt:lpstr>
      <vt:lpstr>二、开源桌面GIS软件软件简介</vt:lpstr>
      <vt:lpstr>PowerPoint Presentation</vt:lpstr>
      <vt:lpstr>二、开源遥感桌面软件SNAP </vt:lpstr>
      <vt:lpstr>二、开源遥感桌面软件SNAP </vt:lpstr>
      <vt:lpstr>二、开源遥感桌面软件SNAP </vt:lpstr>
      <vt:lpstr>二、开源遥感桌面软件SNAP 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2023-08-16T11:15:40Z</dcterms:modified>
</cp:coreProperties>
</file>